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8" r:id="rId8"/>
    <p:sldId id="269" r:id="rId9"/>
    <p:sldId id="262" r:id="rId10"/>
    <p:sldId id="264" r:id="rId11"/>
  </p:sldIdLst>
  <p:sldSz cx="10080625" cy="7920038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A38"/>
    <a:srgbClr val="0B3C5D"/>
    <a:srgbClr val="203864"/>
    <a:srgbClr val="D0D5DA"/>
    <a:srgbClr val="EEF3F8"/>
    <a:srgbClr val="F4F6F8"/>
    <a:srgbClr val="F7F7F7"/>
    <a:srgbClr val="FFFFFF"/>
    <a:srgbClr val="0000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96173"/>
            <a:ext cx="8568531" cy="275734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159854"/>
            <a:ext cx="7560469" cy="191217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26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0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21669"/>
            <a:ext cx="2173635" cy="67118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21669"/>
            <a:ext cx="6394896" cy="6711866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2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4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974512"/>
            <a:ext cx="8694539" cy="3294515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300194"/>
            <a:ext cx="8694539" cy="173250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43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108344"/>
            <a:ext cx="4284266" cy="502519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108344"/>
            <a:ext cx="4284266" cy="502519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03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21671"/>
            <a:ext cx="8694539" cy="1530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941510"/>
            <a:ext cx="4264576" cy="95150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893014"/>
            <a:ext cx="4264576" cy="42551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941510"/>
            <a:ext cx="4285579" cy="95150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893014"/>
            <a:ext cx="4285579" cy="42551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67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31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69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28002"/>
            <a:ext cx="3251264" cy="1848009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140341"/>
            <a:ext cx="5103316" cy="5628360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76011"/>
            <a:ext cx="3251264" cy="4401855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18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28002"/>
            <a:ext cx="3251264" cy="1848009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140341"/>
            <a:ext cx="5103316" cy="5628360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76011"/>
            <a:ext cx="3251264" cy="4401855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15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21671"/>
            <a:ext cx="869453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108344"/>
            <a:ext cx="869453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340703"/>
            <a:ext cx="226814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0AC98-CDD5-4BD7-9C29-4AADB6AB650E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340703"/>
            <a:ext cx="340221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340703"/>
            <a:ext cx="226814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061B-573C-4294-B816-53071299F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44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ómo convertirse en enfermera de urgencias | Universidad Unitek">
            <a:extLst>
              <a:ext uri="{FF2B5EF4-FFF2-40B4-BE49-F238E27FC236}">
                <a16:creationId xmlns:a16="http://schemas.microsoft.com/office/drawing/2014/main" id="{01D41FAA-CCDD-4180-8369-B6BD706CD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 bwMode="auto">
          <a:xfrm>
            <a:off x="0" y="0"/>
            <a:ext cx="10080626" cy="79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1" y="0"/>
            <a:ext cx="10080626" cy="79200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50000"/>
                  <a:alpha val="66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914400" y="1047750"/>
            <a:ext cx="2526670" cy="514350"/>
          </a:xfrm>
          <a:prstGeom prst="roundRect">
            <a:avLst>
              <a:gd name="adj" fmla="val 19581"/>
            </a:avLst>
          </a:prstGeom>
          <a:solidFill>
            <a:srgbClr val="F88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97764" y="1116797"/>
            <a:ext cx="2359941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DIPLOMADO EN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96471" y="1562100"/>
            <a:ext cx="9184154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URGENCIAS Y </a:t>
            </a:r>
          </a:p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EMERGENCIAS MÉDICAS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7" y="6541839"/>
            <a:ext cx="4399172" cy="5910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85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pleo | ¿Cómo construir mi imagen personal y profesional para el trabajo?  | Ejecutivos | ECONOMIA | GESTIÓN">
            <a:extLst>
              <a:ext uri="{FF2B5EF4-FFF2-40B4-BE49-F238E27FC236}">
                <a16:creationId xmlns:a16="http://schemas.microsoft.com/office/drawing/2014/main" id="{6D6B5237-FD56-43F4-B7D2-E95028871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r="7654"/>
          <a:stretch/>
        </p:blipFill>
        <p:spPr bwMode="auto">
          <a:xfrm>
            <a:off x="-15878" y="-5546"/>
            <a:ext cx="10096502" cy="79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-15878" y="12383"/>
            <a:ext cx="10096501" cy="79200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50000"/>
                  <a:alpha val="66000"/>
                </a:schemeClr>
              </a:gs>
              <a:gs pos="100000">
                <a:schemeClr val="accent1">
                  <a:tint val="23500"/>
                  <a:satMod val="160000"/>
                  <a:alpha val="22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7" y="712539"/>
            <a:ext cx="4399172" cy="5910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FEB47149-9E0C-422B-BFFE-B3CD362640E5}"/>
              </a:ext>
            </a:extLst>
          </p:cNvPr>
          <p:cNvSpPr/>
          <p:nvPr/>
        </p:nvSpPr>
        <p:spPr>
          <a:xfrm rot="16200000">
            <a:off x="4028961" y="2813165"/>
            <a:ext cx="1923276" cy="77650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46871C5-A585-4F36-AB64-5B023C5AB1BB}"/>
              </a:ext>
            </a:extLst>
          </p:cNvPr>
          <p:cNvGrpSpPr/>
          <p:nvPr/>
        </p:nvGrpSpPr>
        <p:grpSpPr>
          <a:xfrm>
            <a:off x="1934028" y="7230587"/>
            <a:ext cx="3544362" cy="338554"/>
            <a:chOff x="981528" y="7192487"/>
            <a:chExt cx="3544362" cy="338554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1B555E08-D958-4DB7-B31C-291CB64D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28" y="7203844"/>
              <a:ext cx="296028" cy="29602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3D73F1F2-0A45-4295-B540-82D0E0E49616}"/>
                </a:ext>
              </a:extLst>
            </p:cNvPr>
            <p:cNvSpPr txBox="1"/>
            <p:nvPr/>
          </p:nvSpPr>
          <p:spPr>
            <a:xfrm>
              <a:off x="1265235" y="7192487"/>
              <a:ext cx="3260655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rgbClr val="0B3C5D"/>
                  </a:solidFill>
                  <a:latin typeface="Montserrat" panose="00000500000000000000" pitchFamily="2" charset="0"/>
                </a:rPr>
                <a:t>dpg.cba@unicen.edu.bo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8BCA4704-A243-4CCF-A7C7-E7FAA7A1DA74}"/>
              </a:ext>
            </a:extLst>
          </p:cNvPr>
          <p:cNvGrpSpPr/>
          <p:nvPr/>
        </p:nvGrpSpPr>
        <p:grpSpPr>
          <a:xfrm>
            <a:off x="1915486" y="6798218"/>
            <a:ext cx="6942764" cy="352588"/>
            <a:chOff x="943936" y="6779168"/>
            <a:chExt cx="6942764" cy="352588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09494B7-76D7-4251-9A9B-159E8A58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36" y="6779168"/>
              <a:ext cx="338555" cy="33855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0506CC9-FD1D-4AEC-A72D-5CA97A20012B}"/>
                </a:ext>
              </a:extLst>
            </p:cNvPr>
            <p:cNvSpPr txBox="1"/>
            <p:nvPr/>
          </p:nvSpPr>
          <p:spPr>
            <a:xfrm>
              <a:off x="1266100" y="6793202"/>
              <a:ext cx="6620600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rgbClr val="0B3C5D"/>
                  </a:solidFill>
                  <a:latin typeface="Montserrat" panose="00000500000000000000" pitchFamily="2" charset="0"/>
                </a:rPr>
                <a:t>Torre Empresarial: Calle Santivañez entre Junín y </a:t>
              </a:r>
              <a:r>
                <a:rPr lang="es-ES" sz="1600" dirty="0" err="1">
                  <a:solidFill>
                    <a:srgbClr val="0B3C5D"/>
                  </a:solidFill>
                  <a:latin typeface="Montserrat" panose="00000500000000000000" pitchFamily="2" charset="0"/>
                </a:rPr>
                <a:t>Hamiraya</a:t>
              </a:r>
              <a:endParaRPr lang="es-ES" sz="1600" dirty="0">
                <a:solidFill>
                  <a:srgbClr val="0B3C5D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29FA839C-184B-4063-9DBB-A58B2CCB6D69}"/>
              </a:ext>
            </a:extLst>
          </p:cNvPr>
          <p:cNvSpPr txBox="1"/>
          <p:nvPr/>
        </p:nvSpPr>
        <p:spPr>
          <a:xfrm>
            <a:off x="4422670" y="5763997"/>
            <a:ext cx="123528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88A38"/>
                </a:solidFill>
                <a:latin typeface="Montserrat" panose="00000500000000000000" pitchFamily="2" charset="0"/>
              </a:rPr>
              <a:t>La Paz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BFE139-C59A-4231-9EC4-2E382C84E31A}"/>
              </a:ext>
            </a:extLst>
          </p:cNvPr>
          <p:cNvSpPr txBox="1"/>
          <p:nvPr/>
        </p:nvSpPr>
        <p:spPr>
          <a:xfrm>
            <a:off x="4057738" y="6181891"/>
            <a:ext cx="23049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B3C5D"/>
                </a:solidFill>
                <a:latin typeface="Montserrat" panose="00000500000000000000" pitchFamily="2" charset="0"/>
              </a:rPr>
              <a:t>79133110 - 61202320</a:t>
            </a:r>
          </a:p>
          <a:p>
            <a:endParaRPr lang="es-ES" sz="1600" b="1" dirty="0">
              <a:solidFill>
                <a:srgbClr val="0B3C5D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75D336-5759-4DE4-919C-26D5A5F0FF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38" y="6187327"/>
            <a:ext cx="253499" cy="253499"/>
          </a:xfrm>
          <a:prstGeom prst="rect">
            <a:avLst/>
          </a:prstGeom>
          <a:effectLst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D69FDCC-EA23-42CA-8450-2E0D7C01A26F}"/>
              </a:ext>
            </a:extLst>
          </p:cNvPr>
          <p:cNvSpPr txBox="1"/>
          <p:nvPr/>
        </p:nvSpPr>
        <p:spPr>
          <a:xfrm>
            <a:off x="1207503" y="5772763"/>
            <a:ext cx="195440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88A38"/>
                </a:solidFill>
                <a:latin typeface="Montserrat" panose="00000500000000000000" pitchFamily="2" charset="0"/>
              </a:rPr>
              <a:t>Cochabamba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11D7E95-8B76-4FD3-AB37-9C877448B6FF}"/>
              </a:ext>
            </a:extLst>
          </p:cNvPr>
          <p:cNvGrpSpPr/>
          <p:nvPr/>
        </p:nvGrpSpPr>
        <p:grpSpPr>
          <a:xfrm>
            <a:off x="1457897" y="6175469"/>
            <a:ext cx="1769757" cy="338554"/>
            <a:chOff x="1507037" y="2443335"/>
            <a:chExt cx="1769757" cy="338554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A6308DD-EA5D-4A9E-B6BE-0C24A344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037" y="2478704"/>
              <a:ext cx="253499" cy="253499"/>
            </a:xfrm>
            <a:prstGeom prst="rect">
              <a:avLst/>
            </a:prstGeom>
            <a:effectLst/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03CC1B-ABDD-4652-AB5C-E7386D171F02}"/>
                </a:ext>
              </a:extLst>
            </p:cNvPr>
            <p:cNvSpPr txBox="1"/>
            <p:nvPr/>
          </p:nvSpPr>
          <p:spPr>
            <a:xfrm>
              <a:off x="1722435" y="2443335"/>
              <a:ext cx="1554359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0B3C5D"/>
                  </a:solidFill>
                  <a:latin typeface="Montserrat" panose="00000500000000000000" pitchFamily="2" charset="0"/>
                </a:rPr>
                <a:t>62638019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1D0269-A53D-4B5A-B396-C022A8347E91}"/>
              </a:ext>
            </a:extLst>
          </p:cNvPr>
          <p:cNvSpPr txBox="1"/>
          <p:nvPr/>
        </p:nvSpPr>
        <p:spPr>
          <a:xfrm>
            <a:off x="6918714" y="5762625"/>
            <a:ext cx="206754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88A38"/>
                </a:solidFill>
                <a:latin typeface="Montserrat" panose="00000500000000000000" pitchFamily="2" charset="0"/>
              </a:rPr>
              <a:t>Santa Cruz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560164A-4CD6-4B4E-81F4-4216ABF604B2}"/>
              </a:ext>
            </a:extLst>
          </p:cNvPr>
          <p:cNvGrpSpPr/>
          <p:nvPr/>
        </p:nvGrpSpPr>
        <p:grpSpPr>
          <a:xfrm>
            <a:off x="7052209" y="6185033"/>
            <a:ext cx="1783070" cy="338554"/>
            <a:chOff x="7166509" y="6185033"/>
            <a:chExt cx="1783070" cy="33855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39147FA-296A-442E-A812-0650AC29A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509" y="6210120"/>
              <a:ext cx="253499" cy="253499"/>
            </a:xfrm>
            <a:prstGeom prst="rect">
              <a:avLst/>
            </a:prstGeom>
            <a:effectLst/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54AB1-4CBC-448A-B880-C72C64ECD4AC}"/>
                </a:ext>
              </a:extLst>
            </p:cNvPr>
            <p:cNvSpPr txBox="1"/>
            <p:nvPr/>
          </p:nvSpPr>
          <p:spPr>
            <a:xfrm>
              <a:off x="7395220" y="6185033"/>
              <a:ext cx="1554359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0B3C5D"/>
                  </a:solidFill>
                  <a:latin typeface="Montserrat" panose="00000500000000000000" pitchFamily="2" charset="0"/>
                </a:rPr>
                <a:t>69271040</a:t>
              </a:r>
            </a:p>
          </p:txBody>
        </p:sp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E36F0B0-A255-4D3C-A8F2-D0420E951B29}"/>
              </a:ext>
            </a:extLst>
          </p:cNvPr>
          <p:cNvCxnSpPr>
            <a:cxnSpLocks/>
          </p:cNvCxnSpPr>
          <p:nvPr/>
        </p:nvCxnSpPr>
        <p:spPr>
          <a:xfrm>
            <a:off x="2019300" y="6628655"/>
            <a:ext cx="6153099" cy="0"/>
          </a:xfrm>
          <a:prstGeom prst="line">
            <a:avLst/>
          </a:prstGeom>
          <a:ln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6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B379B66B-86E6-4898-96B1-5B22E8478023}"/>
              </a:ext>
            </a:extLst>
          </p:cNvPr>
          <p:cNvSpPr/>
          <p:nvPr/>
        </p:nvSpPr>
        <p:spPr>
          <a:xfrm>
            <a:off x="5167312" y="510549"/>
            <a:ext cx="4508501" cy="68681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F4311D-1EBF-4C24-8F46-2B8A20E52F8C}"/>
              </a:ext>
            </a:extLst>
          </p:cNvPr>
          <p:cNvSpPr txBox="1"/>
          <p:nvPr/>
        </p:nvSpPr>
        <p:spPr>
          <a:xfrm>
            <a:off x="5265737" y="1646769"/>
            <a:ext cx="4311650" cy="540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" marR="124460" algn="just">
              <a:lnSpc>
                <a:spcPct val="131000"/>
              </a:lnSpc>
              <a:spcAft>
                <a:spcPts val="0"/>
              </a:spcAft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Cada programa de postgrado ha sido cuidadosamente estructurado en base a tendencias globales, demandas sectoriales y necesidades formativas reales, con el respaldo de docentes con sólida experiencia académica y profesional.</a:t>
            </a:r>
          </a:p>
          <a:p>
            <a:pPr marL="125730" marR="124460" algn="just">
              <a:lnSpc>
                <a:spcPct val="131000"/>
              </a:lnSpc>
              <a:spcAft>
                <a:spcPts val="0"/>
              </a:spcAft>
            </a:pPr>
            <a:endParaRPr lang="es-ES" sz="14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>
              <a:spcBef>
                <a:spcPts val="15"/>
              </a:spcBef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  </a:t>
            </a:r>
          </a:p>
          <a:p>
            <a:pPr marL="125730" marR="124460" algn="just">
              <a:lnSpc>
                <a:spcPct val="131000"/>
              </a:lnSpc>
              <a:spcBef>
                <a:spcPts val="5"/>
              </a:spcBef>
              <a:spcAft>
                <a:spcPts val="0"/>
              </a:spcAft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Desde la Dirección de Postgrado, reafirmamos nuestro compromiso con la excelencia académica, la actualización constante y el acompañamiento personalizado a nuestros estudiantes, brindando experiencias de aprendizaje flexibles, modernas y alineadas a los más altos estándares de calidad.</a:t>
            </a:r>
          </a:p>
          <a:p>
            <a:pPr marL="125730" marR="124460" algn="just">
              <a:lnSpc>
                <a:spcPct val="131000"/>
              </a:lnSpc>
              <a:spcBef>
                <a:spcPts val="5"/>
              </a:spcBef>
              <a:spcAft>
                <a:spcPts val="0"/>
              </a:spcAft>
            </a:pPr>
            <a:endParaRPr lang="es-ES" sz="18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125730">
              <a:spcBef>
                <a:spcPts val="135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Universidad Central - Dirección de Postgrado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924F896-408A-462D-95C7-772BF52B8594}"/>
              </a:ext>
            </a:extLst>
          </p:cNvPr>
          <p:cNvGrpSpPr/>
          <p:nvPr/>
        </p:nvGrpSpPr>
        <p:grpSpPr>
          <a:xfrm>
            <a:off x="340112" y="510549"/>
            <a:ext cx="4508501" cy="6898940"/>
            <a:chOff x="168662" y="206173"/>
            <a:chExt cx="4508501" cy="689894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6F05B1C-E691-4859-A33C-CCFCDFE9EF54}"/>
                </a:ext>
              </a:extLst>
            </p:cNvPr>
            <p:cNvSpPr/>
            <p:nvPr/>
          </p:nvSpPr>
          <p:spPr>
            <a:xfrm>
              <a:off x="168662" y="206173"/>
              <a:ext cx="4508501" cy="6868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CBA18AF-5EEE-47A8-9C53-3BDD928610D0}"/>
                </a:ext>
              </a:extLst>
            </p:cNvPr>
            <p:cNvSpPr txBox="1"/>
            <p:nvPr/>
          </p:nvSpPr>
          <p:spPr>
            <a:xfrm>
              <a:off x="267087" y="390839"/>
              <a:ext cx="4311650" cy="6714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5730"/>
              <a:r>
                <a:rPr lang="es-ES" sz="3000" b="1" dirty="0">
                  <a:solidFill>
                    <a:srgbClr val="203864"/>
                  </a:solidFill>
                  <a:latin typeface="Montserrat" panose="00000500000000000000" pitchFamily="2" charset="0"/>
                </a:rPr>
                <a:t>Presentación</a:t>
              </a:r>
            </a:p>
            <a:p>
              <a:pPr>
                <a:spcBef>
                  <a:spcPts val="35"/>
                </a:spcBef>
              </a:pPr>
              <a:r>
                <a:rPr lang="es-ES" sz="1800" dirty="0">
                  <a:solidFill>
                    <a:srgbClr val="203864"/>
                  </a:solidFill>
                  <a:latin typeface="Montserrat" panose="00000500000000000000" pitchFamily="2" charset="0"/>
                </a:rPr>
                <a:t> </a:t>
              </a:r>
            </a:p>
            <a:p>
              <a:pPr marL="125730"/>
              <a:endParaRPr lang="es-ES" sz="1600" b="1" dirty="0">
                <a:solidFill>
                  <a:srgbClr val="203864"/>
                </a:solidFill>
                <a:latin typeface="Montserrat" panose="00000500000000000000" pitchFamily="2" charset="0"/>
              </a:endParaRPr>
            </a:p>
            <a:p>
              <a:pPr marL="125730"/>
              <a:r>
                <a:rPr lang="es-ES" sz="1600" b="1" dirty="0">
                  <a:solidFill>
                    <a:srgbClr val="203864"/>
                  </a:solidFill>
                  <a:latin typeface="Montserrat" panose="00000500000000000000" pitchFamily="2" charset="0"/>
                </a:rPr>
                <a:t>Formar líderes del futuro, hoy.</a:t>
              </a:r>
            </a:p>
            <a:p>
              <a:pPr marL="125730"/>
              <a:endParaRPr lang="es-ES" sz="1800" b="1" dirty="0">
                <a:solidFill>
                  <a:srgbClr val="203864"/>
                </a:solidFill>
                <a:latin typeface="Montserrat" panose="00000500000000000000" pitchFamily="2" charset="0"/>
              </a:endParaRPr>
            </a:p>
            <a:p>
              <a:pPr marL="125730" marR="124460" algn="just">
                <a:lnSpc>
                  <a:spcPct val="131000"/>
                </a:lnSpc>
                <a:spcBef>
                  <a:spcPts val="110"/>
                </a:spcBef>
              </a:pPr>
              <a:r>
                <a:rPr lang="es-ES" sz="1400" dirty="0">
                  <a:solidFill>
                    <a:srgbClr val="203864"/>
                  </a:solidFill>
                  <a:latin typeface="Montserrat" panose="00000500000000000000" pitchFamily="2" charset="0"/>
                </a:rPr>
                <a:t>La Universidad Central, a través de su Dirección de Postgrado, presenta una oferta académica diseñada para responder a los desafíos contemporáneos de un mundo dinámico, competitivo y en constante transformación. Nuestra misión es formar profesionales altamente capacitados, con una visión estratégica, ética y crítica, capaces de liderar procesos de cambio e innovación en sus organizaciones.</a:t>
              </a:r>
            </a:p>
            <a:p>
              <a:pPr marL="125730" marR="124460" algn="just">
                <a:lnSpc>
                  <a:spcPct val="131000"/>
                </a:lnSpc>
                <a:spcBef>
                  <a:spcPts val="110"/>
                </a:spcBef>
              </a:pPr>
              <a:endParaRPr lang="es-ES" sz="1400" dirty="0">
                <a:solidFill>
                  <a:srgbClr val="203864"/>
                </a:solidFill>
                <a:latin typeface="Montserrat" panose="00000500000000000000" pitchFamily="2" charset="0"/>
              </a:endParaRPr>
            </a:p>
            <a:p>
              <a:pPr marL="125730" marR="124460" algn="just">
                <a:lnSpc>
                  <a:spcPct val="131000"/>
                </a:lnSpc>
                <a:spcBef>
                  <a:spcPts val="110"/>
                </a:spcBef>
              </a:pPr>
              <a:r>
                <a:rPr lang="es-ES" sz="1400" dirty="0">
                  <a:solidFill>
                    <a:srgbClr val="203864"/>
                  </a:solidFill>
                  <a:latin typeface="Montserrat" panose="00000500000000000000" pitchFamily="2" charset="0"/>
                </a:rPr>
                <a:t>Conscientes de la evolución del mercado laboral y las exigencias de la sociedad del conocimiento, nuestros programas de postgrado combinan calidad académica con aplicabilidad práctica.</a:t>
              </a:r>
            </a:p>
            <a:p>
              <a:pPr>
                <a:spcBef>
                  <a:spcPts val="15"/>
                </a:spcBef>
              </a:pPr>
              <a:endParaRPr lang="es-ES" sz="18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DD89C0AF-86BA-4D25-9127-FD6CB4032720}"/>
                </a:ext>
              </a:extLst>
            </p:cNvPr>
            <p:cNvCxnSpPr/>
            <p:nvPr/>
          </p:nvCxnSpPr>
          <p:spPr>
            <a:xfrm>
              <a:off x="514817" y="1028700"/>
              <a:ext cx="2895600" cy="0"/>
            </a:xfrm>
            <a:prstGeom prst="line">
              <a:avLst/>
            </a:prstGeom>
            <a:ln>
              <a:solidFill>
                <a:srgbClr val="D0D5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836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6F05B1C-E691-4859-A33C-CCFCDFE9EF54}"/>
              </a:ext>
            </a:extLst>
          </p:cNvPr>
          <p:cNvSpPr/>
          <p:nvPr/>
        </p:nvSpPr>
        <p:spPr>
          <a:xfrm>
            <a:off x="340112" y="895351"/>
            <a:ext cx="4195947" cy="59886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34801" y="1831350"/>
            <a:ext cx="3807502" cy="48519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95"/>
              </a:spcBef>
            </a:pP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Fortalecer las competencias profesionales de los profesionales de la salud para la atención oportuna, segura y eficaz de las urgencias y emergencias médicas, mediante el desarrollo integral de conocimientos científicos actualizados, habilidades clínicas y procedimentales, y actitudes éticas y humanizadas que les permitan evaluar, manejar y coordinar de manera integral la atención de pacientes en situaciones críticas.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5284" y="1036082"/>
            <a:ext cx="3807502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OBJETIVO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F934914-FDA0-4D85-829E-85662E6CEFCF}"/>
              </a:ext>
            </a:extLst>
          </p:cNvPr>
          <p:cNvCxnSpPr/>
          <p:nvPr/>
        </p:nvCxnSpPr>
        <p:spPr>
          <a:xfrm>
            <a:off x="648167" y="1657350"/>
            <a:ext cx="2895600" cy="0"/>
          </a:xfrm>
          <a:prstGeom prst="line">
            <a:avLst/>
          </a:prstGeom>
          <a:ln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EE06808-0BA2-43B9-A997-B86DD731D8E6}"/>
              </a:ext>
            </a:extLst>
          </p:cNvPr>
          <p:cNvCxnSpPr>
            <a:cxnSpLocks/>
          </p:cNvCxnSpPr>
          <p:nvPr/>
        </p:nvCxnSpPr>
        <p:spPr>
          <a:xfrm flipV="1">
            <a:off x="4832704" y="895351"/>
            <a:ext cx="0" cy="7024687"/>
          </a:xfrm>
          <a:prstGeom prst="line">
            <a:avLst/>
          </a:prstGeom>
          <a:ln w="12700"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10 especialidades médicas analizadas por 10 médicos - Mirial">
            <a:extLst>
              <a:ext uri="{FF2B5EF4-FFF2-40B4-BE49-F238E27FC236}">
                <a16:creationId xmlns:a16="http://schemas.microsoft.com/office/drawing/2014/main" id="{79B50572-34D3-4E0D-8F37-FB60A53AE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r="31641"/>
          <a:stretch/>
        </p:blipFill>
        <p:spPr bwMode="auto">
          <a:xfrm>
            <a:off x="5264250" y="884941"/>
            <a:ext cx="4832704" cy="70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4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8759A8E-08E9-4292-A366-FAF46B5C6A9C}"/>
              </a:ext>
            </a:extLst>
          </p:cNvPr>
          <p:cNvSpPr/>
          <p:nvPr/>
        </p:nvSpPr>
        <p:spPr>
          <a:xfrm>
            <a:off x="4839843" y="1347397"/>
            <a:ext cx="4873592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A82784-8023-4651-9E6D-B4BA4C5DE0CB}"/>
              </a:ext>
            </a:extLst>
          </p:cNvPr>
          <p:cNvSpPr txBox="1"/>
          <p:nvPr/>
        </p:nvSpPr>
        <p:spPr>
          <a:xfrm>
            <a:off x="4959474" y="2477245"/>
            <a:ext cx="4482664" cy="38620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330835" algn="just">
              <a:lnSpc>
                <a:spcPct val="150000"/>
              </a:lnSpc>
              <a:spcAft>
                <a:spcPts val="0"/>
              </a:spcAft>
            </a:pPr>
            <a:r>
              <a:rPr lang="es-ES" sz="15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Dirigido a cualquier persona interesada que se encuentre en el régimen profesional de la rama médica o sanitaria, profesionales en salud que busquen una línea de especialidad de alta demanda y necesidad en los centros de salud y hospitales en la actualidad en el contexto boliviano actual. Podrán postularse profesionales en distintas áreas de salud médica: Licenciados en Medicina, en Enfermería y relacionados.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84E64B6-3181-4C25-8B5A-BAA9603D7CE7}"/>
              </a:ext>
            </a:extLst>
          </p:cNvPr>
          <p:cNvCxnSpPr/>
          <p:nvPr/>
        </p:nvCxnSpPr>
        <p:spPr>
          <a:xfrm>
            <a:off x="5149902" y="2241965"/>
            <a:ext cx="2895600" cy="0"/>
          </a:xfrm>
          <a:prstGeom prst="line">
            <a:avLst/>
          </a:prstGeom>
          <a:ln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4986690" y="1569589"/>
            <a:ext cx="4726745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PERFIL DEL CURSANTE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A4EAECA-3248-4AE7-A06E-268F760D3D95}"/>
              </a:ext>
            </a:extLst>
          </p:cNvPr>
          <p:cNvCxnSpPr>
            <a:cxnSpLocks/>
          </p:cNvCxnSpPr>
          <p:nvPr/>
        </p:nvCxnSpPr>
        <p:spPr>
          <a:xfrm flipV="1">
            <a:off x="4642204" y="0"/>
            <a:ext cx="0" cy="6706382"/>
          </a:xfrm>
          <a:prstGeom prst="line">
            <a:avLst/>
          </a:prstGeom>
          <a:ln w="12700"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3F8F56A-1508-4D54-A477-853B37EA8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r="23222"/>
          <a:stretch/>
        </p:blipFill>
        <p:spPr>
          <a:xfrm>
            <a:off x="-17619" y="1969722"/>
            <a:ext cx="4561004" cy="39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8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F8C3E54-C754-4E92-8ACA-177408B00C84}"/>
              </a:ext>
            </a:extLst>
          </p:cNvPr>
          <p:cNvGrpSpPr/>
          <p:nvPr/>
        </p:nvGrpSpPr>
        <p:grpSpPr>
          <a:xfrm>
            <a:off x="569074" y="1410184"/>
            <a:ext cx="4195947" cy="2558564"/>
            <a:chOff x="312182" y="1372084"/>
            <a:chExt cx="4195947" cy="23687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FAFB9914-2CD3-468F-92E1-638212F0D5BC}"/>
                </a:ext>
              </a:extLst>
            </p:cNvPr>
            <p:cNvSpPr/>
            <p:nvPr/>
          </p:nvSpPr>
          <p:spPr>
            <a:xfrm>
              <a:off x="312182" y="1565008"/>
              <a:ext cx="4195947" cy="2175806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42FAA60-2541-4859-8118-DBD2B73CB80E}"/>
                </a:ext>
              </a:extLst>
            </p:cNvPr>
            <p:cNvGrpSpPr/>
            <p:nvPr/>
          </p:nvGrpSpPr>
          <p:grpSpPr>
            <a:xfrm>
              <a:off x="363215" y="1372084"/>
              <a:ext cx="1191727" cy="337994"/>
              <a:chOff x="764498" y="1288796"/>
              <a:chExt cx="1191727" cy="337994"/>
            </a:xfrm>
          </p:grpSpPr>
          <p:sp>
            <p:nvSpPr>
              <p:cNvPr id="5" name="Rectángulo redondeado 4"/>
              <p:cNvSpPr/>
              <p:nvPr/>
            </p:nvSpPr>
            <p:spPr>
              <a:xfrm>
                <a:off x="764498" y="1288796"/>
                <a:ext cx="1181734" cy="307777"/>
              </a:xfrm>
              <a:prstGeom prst="roundRect">
                <a:avLst>
                  <a:gd name="adj" fmla="val 19581"/>
                </a:avLst>
              </a:prstGeom>
              <a:solidFill>
                <a:srgbClr val="F88A3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774491" y="1319013"/>
                <a:ext cx="1181734" cy="30777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MÓDULO 1</a:t>
                </a:r>
              </a:p>
            </p:txBody>
          </p:sp>
        </p:grpSp>
        <p:sp>
          <p:nvSpPr>
            <p:cNvPr id="7" name="CuadroTexto 6"/>
            <p:cNvSpPr txBox="1"/>
            <p:nvPr/>
          </p:nvSpPr>
          <p:spPr>
            <a:xfrm>
              <a:off x="363214" y="1776360"/>
              <a:ext cx="4144915" cy="5983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5">
                      <a:lumMod val="50000"/>
                    </a:schemeClr>
                  </a:solidFill>
                  <a:latin typeface="Ubuntu" panose="020B0504030602030204" pitchFamily="34" charset="0"/>
                </a:rPr>
                <a:t>Fundamentos de las Urgencias y Emergencias Médicas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40668" y="2670865"/>
              <a:ext cx="3835155" cy="9403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179388" lvl="3" indent="-179388">
                <a:spcAft>
                  <a:spcPts val="0"/>
                </a:spcAft>
                <a:buSzPts val="1100"/>
                <a:buFont typeface="Symbol" panose="05050102010706020507" pitchFamily="18" charset="2"/>
                <a:buChar char=""/>
                <a:tabLst>
                  <a:tab pos="935355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Evaluación primaria y secundaria (ABCDE)</a:t>
              </a:r>
            </a:p>
            <a:p>
              <a:pPr marL="179388" lvl="3" indent="-179388">
                <a:spcAft>
                  <a:spcPts val="0"/>
                </a:spcAft>
                <a:buSzPts val="1100"/>
                <a:buFont typeface="Symbol" panose="05050102010706020507" pitchFamily="18" charset="2"/>
                <a:buChar char=""/>
                <a:tabLst>
                  <a:tab pos="935355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Manejo de la vía aérea</a:t>
              </a:r>
            </a:p>
            <a:p>
              <a:pPr marL="179388" lvl="3" indent="-179388">
                <a:spcAft>
                  <a:spcPts val="0"/>
                </a:spcAft>
                <a:buSzPts val="1100"/>
                <a:buFont typeface="Symbol" panose="05050102010706020507" pitchFamily="18" charset="2"/>
                <a:buChar char=""/>
                <a:tabLst>
                  <a:tab pos="935355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Ventilación y oxigenoterapia</a:t>
              </a:r>
            </a:p>
            <a:p>
              <a:pPr marL="179388" lvl="3" indent="-179388">
                <a:spcAft>
                  <a:spcPts val="0"/>
                </a:spcAft>
                <a:buSzPts val="1100"/>
                <a:buFont typeface="Symbol" panose="05050102010706020507" pitchFamily="18" charset="2"/>
                <a:buChar char=""/>
                <a:tabLst>
                  <a:tab pos="935355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Accesos vasculares y fluidoterapia</a:t>
              </a:r>
            </a:p>
            <a:p>
              <a:pPr marL="171450" lvl="1" indent="-171450" algn="just" fontAlgn="base">
                <a:buSzPts val="1100"/>
                <a:buFont typeface="Arial" panose="020B0604020202020204" pitchFamily="34" charset="0"/>
                <a:buChar char="•"/>
                <a:tabLst>
                  <a:tab pos="622935" algn="l"/>
                </a:tabLs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MonSERRAT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1C6D51C2-D6D0-4AA0-8E12-D302F2764107}"/>
              </a:ext>
            </a:extLst>
          </p:cNvPr>
          <p:cNvSpPr/>
          <p:nvPr/>
        </p:nvSpPr>
        <p:spPr>
          <a:xfrm>
            <a:off x="0" y="1"/>
            <a:ext cx="10080625" cy="800100"/>
          </a:xfrm>
          <a:prstGeom prst="rect">
            <a:avLst/>
          </a:prstGeom>
          <a:solidFill>
            <a:srgbClr val="0B3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634390" y="102863"/>
            <a:ext cx="4811844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rPr>
              <a:t>MÓDULOS</a:t>
            </a:r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1C8AF56-52AB-4735-AE36-1EDE9C48D14D}"/>
              </a:ext>
            </a:extLst>
          </p:cNvPr>
          <p:cNvGrpSpPr/>
          <p:nvPr/>
        </p:nvGrpSpPr>
        <p:grpSpPr>
          <a:xfrm>
            <a:off x="5280900" y="1428327"/>
            <a:ext cx="4195947" cy="2562232"/>
            <a:chOff x="312182" y="1372084"/>
            <a:chExt cx="4195947" cy="23721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8FD1EFC4-92FE-4DEA-B1C9-C7A97DDDEA59}"/>
                </a:ext>
              </a:extLst>
            </p:cNvPr>
            <p:cNvSpPr/>
            <p:nvPr/>
          </p:nvSpPr>
          <p:spPr>
            <a:xfrm>
              <a:off x="312182" y="1565007"/>
              <a:ext cx="4195947" cy="217580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E74CC9A6-750D-466C-98C5-84D3FFEBC106}"/>
                </a:ext>
              </a:extLst>
            </p:cNvPr>
            <p:cNvGrpSpPr/>
            <p:nvPr/>
          </p:nvGrpSpPr>
          <p:grpSpPr>
            <a:xfrm>
              <a:off x="363215" y="1372084"/>
              <a:ext cx="1226993" cy="315159"/>
              <a:chOff x="764498" y="1288796"/>
              <a:chExt cx="1226993" cy="315159"/>
            </a:xfrm>
          </p:grpSpPr>
          <p:sp>
            <p:nvSpPr>
              <p:cNvPr id="91" name="Rectángulo redondeado 4">
                <a:extLst>
                  <a:ext uri="{FF2B5EF4-FFF2-40B4-BE49-F238E27FC236}">
                    <a16:creationId xmlns:a16="http://schemas.microsoft.com/office/drawing/2014/main" id="{57BDD9EE-00D4-4B75-8B65-5FFD9BA0947F}"/>
                  </a:ext>
                </a:extLst>
              </p:cNvPr>
              <p:cNvSpPr/>
              <p:nvPr/>
            </p:nvSpPr>
            <p:spPr>
              <a:xfrm>
                <a:off x="764498" y="1288796"/>
                <a:ext cx="1181734" cy="307777"/>
              </a:xfrm>
              <a:prstGeom prst="roundRect">
                <a:avLst>
                  <a:gd name="adj" fmla="val 19581"/>
                </a:avLst>
              </a:prstGeom>
              <a:solidFill>
                <a:srgbClr val="F88A3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" name="CuadroTexto 91">
                <a:extLst>
                  <a:ext uri="{FF2B5EF4-FFF2-40B4-BE49-F238E27FC236}">
                    <a16:creationId xmlns:a16="http://schemas.microsoft.com/office/drawing/2014/main" id="{1CADD44D-2A27-4D53-8A8E-AD149073FEC0}"/>
                  </a:ext>
                </a:extLst>
              </p:cNvPr>
              <p:cNvSpPr txBox="1"/>
              <p:nvPr/>
            </p:nvSpPr>
            <p:spPr>
              <a:xfrm>
                <a:off x="774491" y="1319013"/>
                <a:ext cx="1217000" cy="284942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MÓDULO 2</a:t>
                </a:r>
              </a:p>
            </p:txBody>
          </p:sp>
        </p:grp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D3FE66F7-8463-4653-B6FE-9445A2F55E67}"/>
                </a:ext>
              </a:extLst>
            </p:cNvPr>
            <p:cNvSpPr txBox="1"/>
            <p:nvPr/>
          </p:nvSpPr>
          <p:spPr>
            <a:xfrm>
              <a:off x="436039" y="1776360"/>
              <a:ext cx="4072090" cy="5983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5">
                      <a:lumMod val="50000"/>
                    </a:schemeClr>
                  </a:solidFill>
                  <a:latin typeface="Ubuntu" panose="020B0504030602030204" pitchFamily="34" charset="0"/>
                </a:rPr>
                <a:t>Principales Tipos de Emergencias Médicas</a:t>
              </a: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48E2CC7B-C776-4D59-916A-6103D74BAC4D}"/>
                </a:ext>
              </a:extLst>
            </p:cNvPr>
            <p:cNvSpPr txBox="1"/>
            <p:nvPr/>
          </p:nvSpPr>
          <p:spPr>
            <a:xfrm>
              <a:off x="388382" y="2632940"/>
              <a:ext cx="3835155" cy="11112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266700" lvl="2" indent="-171450">
                <a:spcAft>
                  <a:spcPts val="0"/>
                </a:spcAft>
                <a:buSzPts val="1100"/>
                <a:buFont typeface="Arial" panose="020B0604020202020204" pitchFamily="34" charset="0"/>
                <a:buChar char="•"/>
                <a:tabLst>
                  <a:tab pos="38481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Emergencias cardiovasculares</a:t>
              </a:r>
            </a:p>
            <a:p>
              <a:pPr marL="266700" lvl="2" indent="-171450">
                <a:spcAft>
                  <a:spcPts val="0"/>
                </a:spcAft>
                <a:buSzPts val="1100"/>
                <a:buFont typeface="Arial" panose="020B0604020202020204" pitchFamily="34" charset="0"/>
                <a:buChar char="•"/>
                <a:tabLst>
                  <a:tab pos="38481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Emergencias respiratorias</a:t>
              </a:r>
            </a:p>
            <a:p>
              <a:pPr marL="266700" lvl="2" indent="-171450">
                <a:spcAft>
                  <a:spcPts val="0"/>
                </a:spcAft>
                <a:buSzPts val="1100"/>
                <a:buFont typeface="Arial" panose="020B0604020202020204" pitchFamily="34" charset="0"/>
                <a:buChar char="•"/>
                <a:tabLst>
                  <a:tab pos="38481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Emergencias neurológicas</a:t>
              </a:r>
            </a:p>
            <a:p>
              <a:pPr marL="266700" lvl="2" indent="-171450">
                <a:spcAft>
                  <a:spcPts val="0"/>
                </a:spcAft>
                <a:buSzPts val="1100"/>
                <a:buFont typeface="Arial" panose="020B0604020202020204" pitchFamily="34" charset="0"/>
                <a:buChar char="•"/>
                <a:tabLst>
                  <a:tab pos="38481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Emergencias metabólicas y endocrinas</a:t>
              </a:r>
            </a:p>
            <a:p>
              <a:pPr marL="266700" lvl="2" indent="-171450">
                <a:spcAft>
                  <a:spcPts val="0"/>
                </a:spcAft>
                <a:buSzPts val="1100"/>
                <a:buFont typeface="Arial" panose="020B0604020202020204" pitchFamily="34" charset="0"/>
                <a:buChar char="•"/>
                <a:tabLst>
                  <a:tab pos="38481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Intoxicaciones y emergencias tóxicas</a:t>
              </a:r>
            </a:p>
            <a:p>
              <a:pPr marL="266700" indent="-171450">
                <a:buSzPts val="1100"/>
                <a:buFont typeface="Arial" panose="020B0604020202020204" pitchFamily="34" charset="0"/>
                <a:buChar char="•"/>
                <a:tabLst>
                  <a:tab pos="384810" algn="l"/>
                </a:tabLs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MonSERRAT"/>
              </a:endParaRP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1DB9613D-72C8-481F-8E66-B76FF3B039EA}"/>
              </a:ext>
            </a:extLst>
          </p:cNvPr>
          <p:cNvGrpSpPr/>
          <p:nvPr/>
        </p:nvGrpSpPr>
        <p:grpSpPr>
          <a:xfrm>
            <a:off x="569074" y="4545745"/>
            <a:ext cx="4195947" cy="2711852"/>
            <a:chOff x="312182" y="1372084"/>
            <a:chExt cx="4195947" cy="25106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51C5B752-5DCC-4BF6-A7B3-6408D376F9EE}"/>
                </a:ext>
              </a:extLst>
            </p:cNvPr>
            <p:cNvSpPr/>
            <p:nvPr/>
          </p:nvSpPr>
          <p:spPr>
            <a:xfrm>
              <a:off x="312182" y="1565008"/>
              <a:ext cx="4195947" cy="2175806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34BC81F6-EE7A-482F-89B8-B2430FB6D388}"/>
                </a:ext>
              </a:extLst>
            </p:cNvPr>
            <p:cNvGrpSpPr/>
            <p:nvPr/>
          </p:nvGrpSpPr>
          <p:grpSpPr>
            <a:xfrm>
              <a:off x="363215" y="1372084"/>
              <a:ext cx="1226993" cy="315159"/>
              <a:chOff x="764498" y="1288796"/>
              <a:chExt cx="1226993" cy="315159"/>
            </a:xfrm>
          </p:grpSpPr>
          <p:sp>
            <p:nvSpPr>
              <p:cNvPr id="99" name="Rectángulo redondeado 4">
                <a:extLst>
                  <a:ext uri="{FF2B5EF4-FFF2-40B4-BE49-F238E27FC236}">
                    <a16:creationId xmlns:a16="http://schemas.microsoft.com/office/drawing/2014/main" id="{87BC298F-75B9-4CDA-9ACC-1FE1C0DF2F22}"/>
                  </a:ext>
                </a:extLst>
              </p:cNvPr>
              <p:cNvSpPr/>
              <p:nvPr/>
            </p:nvSpPr>
            <p:spPr>
              <a:xfrm>
                <a:off x="764498" y="1288796"/>
                <a:ext cx="1181734" cy="307777"/>
              </a:xfrm>
              <a:prstGeom prst="roundRect">
                <a:avLst>
                  <a:gd name="adj" fmla="val 19581"/>
                </a:avLst>
              </a:prstGeom>
              <a:solidFill>
                <a:srgbClr val="F88A3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0" name="CuadroTexto 99">
                <a:extLst>
                  <a:ext uri="{FF2B5EF4-FFF2-40B4-BE49-F238E27FC236}">
                    <a16:creationId xmlns:a16="http://schemas.microsoft.com/office/drawing/2014/main" id="{0D1DADB0-12EC-4702-A4EE-49A556750528}"/>
                  </a:ext>
                </a:extLst>
              </p:cNvPr>
              <p:cNvSpPr txBox="1"/>
              <p:nvPr/>
            </p:nvSpPr>
            <p:spPr>
              <a:xfrm>
                <a:off x="774491" y="1319013"/>
                <a:ext cx="1217000" cy="284942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MÓDULO 3</a:t>
                </a:r>
              </a:p>
            </p:txBody>
          </p:sp>
        </p:grp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7576F7BA-6163-4E48-BBBC-683EB19BAA82}"/>
                </a:ext>
              </a:extLst>
            </p:cNvPr>
            <p:cNvSpPr txBox="1"/>
            <p:nvPr/>
          </p:nvSpPr>
          <p:spPr>
            <a:xfrm>
              <a:off x="363214" y="1776360"/>
              <a:ext cx="4144915" cy="5983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5">
                      <a:lumMod val="50000"/>
                    </a:schemeClr>
                  </a:solidFill>
                  <a:latin typeface="Ubuntu" panose="020B0504030602030204" pitchFamily="34" charset="0"/>
                </a:rPr>
                <a:t>Emergencias Traumáticas y Quirúrgicas</a:t>
              </a: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5D16CB77-349C-4154-B248-26B7E60B978C}"/>
                </a:ext>
              </a:extLst>
            </p:cNvPr>
            <p:cNvSpPr txBox="1"/>
            <p:nvPr/>
          </p:nvSpPr>
          <p:spPr>
            <a:xfrm>
              <a:off x="456997" y="2685978"/>
              <a:ext cx="3835155" cy="119675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261938" lvl="2" indent="-261938">
                <a:buSzPts val="1100"/>
                <a:buFont typeface="Symbol" panose="05050102010706020507" pitchFamily="18" charset="2"/>
                <a:buChar char=""/>
                <a:tabLst>
                  <a:tab pos="851535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Atención inicial del politraumatizado</a:t>
              </a:r>
            </a:p>
            <a:p>
              <a:pPr marL="261938" lvl="2" indent="-261938">
                <a:buSzPts val="1100"/>
                <a:buFont typeface="Symbol" panose="05050102010706020507" pitchFamily="18" charset="2"/>
                <a:buChar char=""/>
                <a:tabLst>
                  <a:tab pos="851535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Trauma craneoencefálico</a:t>
              </a:r>
            </a:p>
            <a:p>
              <a:pPr marL="261938" lvl="2" indent="-261938">
                <a:buSzPts val="1100"/>
                <a:buFont typeface="Symbol" panose="05050102010706020507" pitchFamily="18" charset="2"/>
                <a:buChar char=""/>
                <a:tabLst>
                  <a:tab pos="851535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Trauma torácico y abdominal</a:t>
              </a:r>
            </a:p>
            <a:p>
              <a:pPr marL="261938" lvl="2" indent="-261938">
                <a:buSzPts val="1100"/>
                <a:buFont typeface="Symbol" panose="05050102010706020507" pitchFamily="18" charset="2"/>
                <a:buChar char=""/>
                <a:tabLst>
                  <a:tab pos="851535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Trauma osteomuscular</a:t>
              </a:r>
            </a:p>
            <a:p>
              <a:pPr marL="171450" lvl="1" indent="-171450" algn="just" fontAlgn="base">
                <a:buSzPts val="1100"/>
                <a:buFont typeface="Arial" panose="020B0604020202020204" pitchFamily="34" charset="0"/>
                <a:buChar char="•"/>
                <a:tabLst>
                  <a:tab pos="427355" algn="l"/>
                </a:tabLs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MonSERRAT"/>
              </a:endParaRPr>
            </a:p>
            <a:p>
              <a:pPr marL="359410"/>
              <a:endParaRPr lang="es-ES" sz="1800" dirty="0">
                <a:effectLst/>
                <a:latin typeface="Arial MT"/>
                <a:ea typeface="Arial MT"/>
                <a:cs typeface="Arial MT"/>
              </a:endParaRP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CDD6A49A-8D75-42BE-8BEF-F93263CEC59B}"/>
              </a:ext>
            </a:extLst>
          </p:cNvPr>
          <p:cNvGrpSpPr/>
          <p:nvPr/>
        </p:nvGrpSpPr>
        <p:grpSpPr>
          <a:xfrm>
            <a:off x="5277504" y="4545745"/>
            <a:ext cx="4195947" cy="2558566"/>
            <a:chOff x="312182" y="1372084"/>
            <a:chExt cx="4195947" cy="23687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C69ED240-D5BF-4349-9725-A29046E3BF76}"/>
                </a:ext>
              </a:extLst>
            </p:cNvPr>
            <p:cNvSpPr/>
            <p:nvPr/>
          </p:nvSpPr>
          <p:spPr>
            <a:xfrm>
              <a:off x="312182" y="1565008"/>
              <a:ext cx="4195947" cy="2175806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id="{017BDB6F-1D44-4D15-8466-D93720585CC9}"/>
                </a:ext>
              </a:extLst>
            </p:cNvPr>
            <p:cNvGrpSpPr/>
            <p:nvPr/>
          </p:nvGrpSpPr>
          <p:grpSpPr>
            <a:xfrm>
              <a:off x="363215" y="1372084"/>
              <a:ext cx="1244626" cy="315159"/>
              <a:chOff x="764498" y="1288796"/>
              <a:chExt cx="1244626" cy="315159"/>
            </a:xfrm>
          </p:grpSpPr>
          <p:sp>
            <p:nvSpPr>
              <p:cNvPr id="106" name="Rectángulo redondeado 4">
                <a:extLst>
                  <a:ext uri="{FF2B5EF4-FFF2-40B4-BE49-F238E27FC236}">
                    <a16:creationId xmlns:a16="http://schemas.microsoft.com/office/drawing/2014/main" id="{51A36533-C197-4367-8A24-61B245B03528}"/>
                  </a:ext>
                </a:extLst>
              </p:cNvPr>
              <p:cNvSpPr/>
              <p:nvPr/>
            </p:nvSpPr>
            <p:spPr>
              <a:xfrm>
                <a:off x="764498" y="1288796"/>
                <a:ext cx="1181734" cy="307777"/>
              </a:xfrm>
              <a:prstGeom prst="roundRect">
                <a:avLst>
                  <a:gd name="adj" fmla="val 19581"/>
                </a:avLst>
              </a:prstGeom>
              <a:solidFill>
                <a:srgbClr val="F88A3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7" name="CuadroTexto 106">
                <a:extLst>
                  <a:ext uri="{FF2B5EF4-FFF2-40B4-BE49-F238E27FC236}">
                    <a16:creationId xmlns:a16="http://schemas.microsoft.com/office/drawing/2014/main" id="{AB562F1B-A6AC-423B-9AF3-8D44F2D975BC}"/>
                  </a:ext>
                </a:extLst>
              </p:cNvPr>
              <p:cNvSpPr txBox="1"/>
              <p:nvPr/>
            </p:nvSpPr>
            <p:spPr>
              <a:xfrm>
                <a:off x="774491" y="1319013"/>
                <a:ext cx="1234633" cy="284942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MÓDULO 4</a:t>
                </a:r>
              </a:p>
            </p:txBody>
          </p:sp>
        </p:grp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2F3F90A5-3002-446E-87C5-455D84DFC84E}"/>
                </a:ext>
              </a:extLst>
            </p:cNvPr>
            <p:cNvSpPr txBox="1"/>
            <p:nvPr/>
          </p:nvSpPr>
          <p:spPr>
            <a:xfrm>
              <a:off x="363214" y="1776360"/>
              <a:ext cx="4144915" cy="5983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5">
                      <a:lumMod val="50000"/>
                    </a:schemeClr>
                  </a:solidFill>
                  <a:latin typeface="Ubuntu" panose="020B0504030602030204" pitchFamily="34" charset="0"/>
                </a:rPr>
                <a:t>Emergencias Gineco-Obstétricas y Pediátricas</a:t>
              </a: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2AA1B9E2-9427-43F7-AD37-94FD0E2B8112}"/>
                </a:ext>
              </a:extLst>
            </p:cNvPr>
            <p:cNvSpPr txBox="1"/>
            <p:nvPr/>
          </p:nvSpPr>
          <p:spPr>
            <a:xfrm>
              <a:off x="456997" y="2648192"/>
              <a:ext cx="3835155" cy="5983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171450" lvl="1" indent="-171450" algn="just" fontAlgn="base">
                <a:spcBef>
                  <a:spcPts val="5"/>
                </a:spcBef>
                <a:spcAft>
                  <a:spcPts val="0"/>
                </a:spcAft>
                <a:buSzPts val="1100"/>
                <a:buFont typeface="Arial" panose="020B0604020202020204" pitchFamily="34" charset="0"/>
                <a:buChar char="•"/>
                <a:tabLst>
                  <a:tab pos="38481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Emergencias ginecológicas y obstétricas</a:t>
              </a:r>
            </a:p>
            <a:p>
              <a:pPr marL="171450" lvl="1" indent="-171450" algn="just" fontAlgn="base">
                <a:spcBef>
                  <a:spcPts val="5"/>
                </a:spcBef>
                <a:spcAft>
                  <a:spcPts val="0"/>
                </a:spcAft>
                <a:buSzPts val="1100"/>
                <a:buFont typeface="Arial" panose="020B0604020202020204" pitchFamily="34" charset="0"/>
                <a:buChar char="•"/>
                <a:tabLst>
                  <a:tab pos="38481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Emergencias pediátricas</a:t>
              </a:r>
            </a:p>
            <a:p>
              <a:pPr marL="171450" lvl="1" indent="-171450" algn="just" fontAlgn="base">
                <a:spcBef>
                  <a:spcPts val="5"/>
                </a:spcBef>
                <a:spcAft>
                  <a:spcPts val="0"/>
                </a:spcAft>
                <a:buSzPts val="1100"/>
                <a:buFont typeface="Arial" panose="020B0604020202020204" pitchFamily="34" charset="0"/>
                <a:buChar char="•"/>
                <a:tabLst>
                  <a:tab pos="38481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Reanimación neonatal y pediátrica básica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58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EF8C3E54-C754-4E92-8ACA-177408B00C84}"/>
              </a:ext>
            </a:extLst>
          </p:cNvPr>
          <p:cNvGrpSpPr/>
          <p:nvPr/>
        </p:nvGrpSpPr>
        <p:grpSpPr>
          <a:xfrm>
            <a:off x="2937270" y="1551003"/>
            <a:ext cx="4195947" cy="2558562"/>
            <a:chOff x="312182" y="1372084"/>
            <a:chExt cx="4195947" cy="23687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FAFB9914-2CD3-468F-92E1-638212F0D5BC}"/>
                </a:ext>
              </a:extLst>
            </p:cNvPr>
            <p:cNvSpPr/>
            <p:nvPr/>
          </p:nvSpPr>
          <p:spPr>
            <a:xfrm>
              <a:off x="312182" y="1565008"/>
              <a:ext cx="4195947" cy="2175806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42FAA60-2541-4859-8118-DBD2B73CB80E}"/>
                </a:ext>
              </a:extLst>
            </p:cNvPr>
            <p:cNvGrpSpPr/>
            <p:nvPr/>
          </p:nvGrpSpPr>
          <p:grpSpPr>
            <a:xfrm>
              <a:off x="363215" y="1372084"/>
              <a:ext cx="1228596" cy="315159"/>
              <a:chOff x="764498" y="1288796"/>
              <a:chExt cx="1228596" cy="315159"/>
            </a:xfrm>
          </p:grpSpPr>
          <p:sp>
            <p:nvSpPr>
              <p:cNvPr id="5" name="Rectángulo redondeado 4"/>
              <p:cNvSpPr/>
              <p:nvPr/>
            </p:nvSpPr>
            <p:spPr>
              <a:xfrm>
                <a:off x="764498" y="1288796"/>
                <a:ext cx="1181734" cy="307777"/>
              </a:xfrm>
              <a:prstGeom prst="roundRect">
                <a:avLst>
                  <a:gd name="adj" fmla="val 19581"/>
                </a:avLst>
              </a:prstGeom>
              <a:solidFill>
                <a:srgbClr val="F88A3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774491" y="1319013"/>
                <a:ext cx="1218603" cy="284942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MÓDULO 5</a:t>
                </a:r>
              </a:p>
            </p:txBody>
          </p:sp>
        </p:grpSp>
        <p:sp>
          <p:nvSpPr>
            <p:cNvPr id="7" name="CuadroTexto 6"/>
            <p:cNvSpPr txBox="1"/>
            <p:nvPr/>
          </p:nvSpPr>
          <p:spPr>
            <a:xfrm>
              <a:off x="363214" y="1776360"/>
              <a:ext cx="4144915" cy="6553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chemeClr val="accent5">
                      <a:lumMod val="50000"/>
                    </a:schemeClr>
                  </a:solidFill>
                  <a:latin typeface="Ubuntu" panose="020B0504030602030204" pitchFamily="34" charset="0"/>
                </a:rPr>
                <a:t>Atención Pre hospitalaria y Gestión de Emergencia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05866" y="2513065"/>
              <a:ext cx="3835155" cy="7693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261938" marR="651510" lvl="2" indent="-261938" algn="just">
                <a:buSzPts val="1100"/>
                <a:buFont typeface="Symbol" panose="05050102010706020507" pitchFamily="18" charset="2"/>
                <a:buChar char=""/>
                <a:tabLst>
                  <a:tab pos="84709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Atención prehospitalaria</a:t>
              </a:r>
            </a:p>
            <a:p>
              <a:pPr marL="261938" marR="651510" lvl="2" indent="-261938" algn="just">
                <a:buSzPts val="1100"/>
                <a:buFont typeface="Symbol" panose="05050102010706020507" pitchFamily="18" charset="2"/>
                <a:buChar char=""/>
                <a:tabLst>
                  <a:tab pos="847090" algn="l"/>
                </a:tabLst>
              </a:pPr>
              <a:r>
                <a:rPr lang="es-ES" sz="1200" dirty="0" err="1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Triaje</a:t>
              </a: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 y priorización del paciente ante desastres</a:t>
              </a:r>
            </a:p>
            <a:p>
              <a:pPr marL="261938" marR="651510" lvl="2" indent="-261938" algn="just">
                <a:buSzPts val="1100"/>
                <a:buFont typeface="Symbol" panose="05050102010706020507" pitchFamily="18" charset="2"/>
                <a:buChar char=""/>
                <a:tabLst>
                  <a:tab pos="847090" algn="l"/>
                </a:tabLs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MonSERRAT"/>
                </a:rPr>
                <a:t>Transporte y referencia del paciente</a:t>
              </a: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1C6D51C2-D6D0-4AA0-8E12-D302F2764107}"/>
              </a:ext>
            </a:extLst>
          </p:cNvPr>
          <p:cNvSpPr/>
          <p:nvPr/>
        </p:nvSpPr>
        <p:spPr>
          <a:xfrm>
            <a:off x="0" y="1"/>
            <a:ext cx="10080625" cy="800100"/>
          </a:xfrm>
          <a:prstGeom prst="rect">
            <a:avLst/>
          </a:prstGeom>
          <a:solidFill>
            <a:srgbClr val="0B3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634390" y="102863"/>
            <a:ext cx="4811844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rPr>
              <a:t>MÓDULOS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3431335-3B7A-4002-8D4A-2527285EE2C0}"/>
              </a:ext>
            </a:extLst>
          </p:cNvPr>
          <p:cNvCxnSpPr>
            <a:cxnSpLocks/>
          </p:cNvCxnSpPr>
          <p:nvPr/>
        </p:nvCxnSpPr>
        <p:spPr>
          <a:xfrm flipH="1">
            <a:off x="2051708" y="4860467"/>
            <a:ext cx="5967073" cy="0"/>
          </a:xfrm>
          <a:prstGeom prst="line">
            <a:avLst/>
          </a:prstGeom>
          <a:ln w="12700"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uánto cobra un médico en España? Sueldo y especialidades">
            <a:extLst>
              <a:ext uri="{FF2B5EF4-FFF2-40B4-BE49-F238E27FC236}">
                <a16:creationId xmlns:a16="http://schemas.microsoft.com/office/drawing/2014/main" id="{3C966FBD-A958-4581-8FA0-AAFC8E0C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8488"/>
            <a:ext cx="10080625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8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CC6AF5B-1167-4DBC-92B7-55E0121BDE69}"/>
              </a:ext>
            </a:extLst>
          </p:cNvPr>
          <p:cNvCxnSpPr>
            <a:cxnSpLocks/>
          </p:cNvCxnSpPr>
          <p:nvPr/>
        </p:nvCxnSpPr>
        <p:spPr>
          <a:xfrm flipV="1">
            <a:off x="4908904" y="606434"/>
            <a:ext cx="0" cy="6251566"/>
          </a:xfrm>
          <a:prstGeom prst="line">
            <a:avLst/>
          </a:prstGeom>
          <a:ln w="12700"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C7A3BDBF-7F50-4B4E-ABEF-A90E623A9AA9}"/>
              </a:ext>
            </a:extLst>
          </p:cNvPr>
          <p:cNvGrpSpPr/>
          <p:nvPr/>
        </p:nvGrpSpPr>
        <p:grpSpPr>
          <a:xfrm>
            <a:off x="5181599" y="606433"/>
            <a:ext cx="4552949" cy="6251567"/>
            <a:chOff x="4781549" y="1216033"/>
            <a:chExt cx="4552949" cy="625156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7B10403-1B19-4B66-AA73-4C77BD4CF510}"/>
                </a:ext>
              </a:extLst>
            </p:cNvPr>
            <p:cNvSpPr/>
            <p:nvPr/>
          </p:nvSpPr>
          <p:spPr>
            <a:xfrm>
              <a:off x="4781549" y="1216033"/>
              <a:ext cx="4552949" cy="6251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" name="CuadroTexto 3"/>
            <p:cNvSpPr txBox="1"/>
            <p:nvPr/>
          </p:nvSpPr>
          <p:spPr>
            <a:xfrm flipH="1">
              <a:off x="6031752" y="1477171"/>
              <a:ext cx="3036047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SESIONES SINCRÓNICAS</a:t>
              </a:r>
            </a:p>
            <a:p>
              <a:endParaRPr lang="es-ES" sz="105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endParaRPr>
            </a:p>
            <a:p>
              <a:r>
                <a:rPr lang="es-ES" sz="1400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ZOOM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40312" y="1449323"/>
              <a:ext cx="819150" cy="81915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B17294C-B5C1-4207-AB39-ECFD0D459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180" y="3792350"/>
              <a:ext cx="824640" cy="82464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2DFFC4A-F2C1-4B65-93DD-BE7E3048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507" y="2602214"/>
              <a:ext cx="819150" cy="859148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4612F15-B9D2-414D-9BC5-467ED4C9642A}"/>
                </a:ext>
              </a:extLst>
            </p:cNvPr>
            <p:cNvSpPr txBox="1"/>
            <p:nvPr/>
          </p:nvSpPr>
          <p:spPr>
            <a:xfrm flipH="1">
              <a:off x="6040081" y="6476704"/>
              <a:ext cx="1897382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F88A38"/>
                  </a:solidFill>
                  <a:latin typeface="Montserrat" panose="00000500000000000000" pitchFamily="2" charset="0"/>
                </a:rPr>
                <a:t>800</a:t>
              </a:r>
              <a:r>
                <a:rPr lang="es-ES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 HORAS</a:t>
              </a:r>
            </a:p>
            <a:p>
              <a:r>
                <a:rPr lang="es-ES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ACADÉMICAS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FCD0F00-CCAB-47B4-BBA9-41BF07E7E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418" y="6400504"/>
              <a:ext cx="824641" cy="824641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D1B8852-D47B-4292-9ECE-F40D942E7079}"/>
                </a:ext>
              </a:extLst>
            </p:cNvPr>
            <p:cNvSpPr txBox="1"/>
            <p:nvPr/>
          </p:nvSpPr>
          <p:spPr>
            <a:xfrm flipH="1">
              <a:off x="6031752" y="2545064"/>
              <a:ext cx="3036047" cy="9002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HORARIOS</a:t>
              </a:r>
            </a:p>
            <a:p>
              <a:endParaRPr lang="es-ES" sz="105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endParaRPr>
            </a:p>
            <a:p>
              <a:r>
                <a:rPr lang="es-ES" sz="1400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MARTES Y JUEVES</a:t>
              </a:r>
            </a:p>
            <a:p>
              <a:r>
                <a:rPr lang="es-ES" sz="1400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19:00 A 22:00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6DDF687-9922-4C60-9C99-C2553272DB08}"/>
                </a:ext>
              </a:extLst>
            </p:cNvPr>
            <p:cNvSpPr txBox="1"/>
            <p:nvPr/>
          </p:nvSpPr>
          <p:spPr>
            <a:xfrm flipH="1">
              <a:off x="6028623" y="3730764"/>
              <a:ext cx="3036047" cy="90024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INICIO</a:t>
              </a:r>
            </a:p>
            <a:p>
              <a:endParaRPr lang="es-ES" sz="105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endParaRPr>
            </a:p>
            <a:p>
              <a:r>
                <a:rPr lang="es-ES" sz="1400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21 JULIO 2026</a:t>
              </a:r>
            </a:p>
            <a:p>
              <a:r>
                <a:rPr lang="es-ES" sz="1400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DURACIÓN: 5 MESES</a:t>
              </a: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49CD2266-0529-4333-ABF8-B2CCCCF7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30959" y="4505658"/>
            <a:ext cx="819150" cy="81915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871E432-A546-4790-BA03-A6FC01B60894}"/>
              </a:ext>
            </a:extLst>
          </p:cNvPr>
          <p:cNvSpPr txBox="1"/>
          <p:nvPr/>
        </p:nvSpPr>
        <p:spPr>
          <a:xfrm flipH="1">
            <a:off x="6429055" y="4277058"/>
            <a:ext cx="3036047" cy="12388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SESIONES ASINCRÓNICAS</a:t>
            </a:r>
          </a:p>
          <a:p>
            <a:endParaRPr lang="es-ES" sz="105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PLATAFORMA MOODLE:</a:t>
            </a:r>
          </a:p>
          <a:p>
            <a:endParaRPr lang="es-ES" sz="8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GRABACIÓN DE CLASES</a:t>
            </a:r>
          </a:p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MATERIAL COMPLEMENTARIO</a:t>
            </a:r>
          </a:p>
        </p:txBody>
      </p:sp>
      <p:pic>
        <p:nvPicPr>
          <p:cNvPr id="3074" name="Picture 2" descr="Qué es un certificado médico? | Caser Seguros">
            <a:extLst>
              <a:ext uri="{FF2B5EF4-FFF2-40B4-BE49-F238E27FC236}">
                <a16:creationId xmlns:a16="http://schemas.microsoft.com/office/drawing/2014/main" id="{4FEB5C42-A35B-4A82-9F69-A56193D59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t="208" r="25303" b="-208"/>
          <a:stretch/>
        </p:blipFill>
        <p:spPr bwMode="auto">
          <a:xfrm>
            <a:off x="-140922" y="729539"/>
            <a:ext cx="4900505" cy="6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3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C6D51C2-D6D0-4AA0-8E12-D302F2764107}"/>
              </a:ext>
            </a:extLst>
          </p:cNvPr>
          <p:cNvSpPr/>
          <p:nvPr/>
        </p:nvSpPr>
        <p:spPr>
          <a:xfrm>
            <a:off x="0" y="1"/>
            <a:ext cx="10080625" cy="800100"/>
          </a:xfrm>
          <a:prstGeom prst="rect">
            <a:avLst/>
          </a:prstGeom>
          <a:solidFill>
            <a:srgbClr val="0B3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719773" y="102371"/>
            <a:ext cx="6557865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rPr>
              <a:t>DOBLE CERTIFICACIÓN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3431335-3B7A-4002-8D4A-2527285EE2C0}"/>
              </a:ext>
            </a:extLst>
          </p:cNvPr>
          <p:cNvCxnSpPr>
            <a:cxnSpLocks/>
          </p:cNvCxnSpPr>
          <p:nvPr/>
        </p:nvCxnSpPr>
        <p:spPr>
          <a:xfrm flipH="1">
            <a:off x="1571384" y="3962400"/>
            <a:ext cx="6937856" cy="0"/>
          </a:xfrm>
          <a:prstGeom prst="line">
            <a:avLst/>
          </a:prstGeom>
          <a:ln w="12700"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612 mil resultados de imágenes, fotos de stock e ilustraciones libres de  regalías para Graduado | Shutterstock">
            <a:extLst>
              <a:ext uri="{FF2B5EF4-FFF2-40B4-BE49-F238E27FC236}">
                <a16:creationId xmlns:a16="http://schemas.microsoft.com/office/drawing/2014/main" id="{B1A1FF17-C731-4C72-8290-07C823514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b="11879"/>
          <a:stretch/>
        </p:blipFill>
        <p:spPr bwMode="auto">
          <a:xfrm>
            <a:off x="1571384" y="4214385"/>
            <a:ext cx="6937856" cy="37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05EEBC0-7073-409E-9823-51E7995F3FBD}"/>
              </a:ext>
            </a:extLst>
          </p:cNvPr>
          <p:cNvGrpSpPr/>
          <p:nvPr/>
        </p:nvGrpSpPr>
        <p:grpSpPr>
          <a:xfrm>
            <a:off x="1715950" y="1058811"/>
            <a:ext cx="3049071" cy="2624188"/>
            <a:chOff x="1715950" y="1173111"/>
            <a:chExt cx="3049071" cy="262418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F8C3E54-C754-4E92-8ACA-177408B00C84}"/>
                </a:ext>
              </a:extLst>
            </p:cNvPr>
            <p:cNvGrpSpPr/>
            <p:nvPr/>
          </p:nvGrpSpPr>
          <p:grpSpPr>
            <a:xfrm>
              <a:off x="1715950" y="1905000"/>
              <a:ext cx="3049071" cy="1892299"/>
              <a:chOff x="1459058" y="1988915"/>
              <a:chExt cx="3049071" cy="175189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FAFB9914-2CD3-468F-92E1-638212F0D5BC}"/>
                  </a:ext>
                </a:extLst>
              </p:cNvPr>
              <p:cNvSpPr/>
              <p:nvPr/>
            </p:nvSpPr>
            <p:spPr>
              <a:xfrm>
                <a:off x="1459058" y="1988915"/>
                <a:ext cx="3049071" cy="1751898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1535857" y="2191010"/>
                <a:ext cx="2972272" cy="14531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F88A38"/>
                    </a:solidFill>
                    <a:latin typeface="Ubuntu" panose="020B0504030602030204" pitchFamily="34" charset="0"/>
                  </a:rPr>
                  <a:t>DIPLOMADO</a:t>
                </a:r>
                <a:r>
                  <a:rPr lang="es-ES" sz="2400" b="1" dirty="0">
                    <a:solidFill>
                      <a:schemeClr val="accent5">
                        <a:lumMod val="50000"/>
                      </a:schemeClr>
                    </a:solidFill>
                    <a:latin typeface="Ubuntu" panose="020B0504030602030204" pitchFamily="34" charset="0"/>
                  </a:rPr>
                  <a:t> EN URGENCIAS Y EMERGENCIAS MÉDICAS</a:t>
                </a:r>
              </a:p>
            </p:txBody>
          </p:sp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82CC334-6C7A-404D-AFA6-249D03BCF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/>
            <a:stretch/>
          </p:blipFill>
          <p:spPr>
            <a:xfrm>
              <a:off x="2650222" y="1173111"/>
              <a:ext cx="990025" cy="1073521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C54CAD5-E25F-4A00-8F96-D16C2619E0CD}"/>
              </a:ext>
            </a:extLst>
          </p:cNvPr>
          <p:cNvGrpSpPr/>
          <p:nvPr/>
        </p:nvGrpSpPr>
        <p:grpSpPr>
          <a:xfrm>
            <a:off x="5231790" y="1057773"/>
            <a:ext cx="3049071" cy="2624870"/>
            <a:chOff x="1715950" y="1172429"/>
            <a:chExt cx="3049071" cy="2624870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7D439C50-8A03-4A72-AF7E-581946C7D14B}"/>
                </a:ext>
              </a:extLst>
            </p:cNvPr>
            <p:cNvGrpSpPr/>
            <p:nvPr/>
          </p:nvGrpSpPr>
          <p:grpSpPr>
            <a:xfrm>
              <a:off x="1715950" y="1905000"/>
              <a:ext cx="3049071" cy="1892299"/>
              <a:chOff x="1459058" y="1988915"/>
              <a:chExt cx="3049071" cy="175189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240F71A4-4B11-4956-9538-292F7B7B4418}"/>
                  </a:ext>
                </a:extLst>
              </p:cNvPr>
              <p:cNvSpPr/>
              <p:nvPr/>
            </p:nvSpPr>
            <p:spPr>
              <a:xfrm>
                <a:off x="1459058" y="1988915"/>
                <a:ext cx="3049071" cy="1751898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EC6295D7-63AE-4B62-9A13-19491D5A6181}"/>
                  </a:ext>
                </a:extLst>
              </p:cNvPr>
              <p:cNvSpPr txBox="1"/>
              <p:nvPr/>
            </p:nvSpPr>
            <p:spPr>
              <a:xfrm>
                <a:off x="1535857" y="2221245"/>
                <a:ext cx="2972272" cy="15101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F88A38"/>
                    </a:solidFill>
                    <a:latin typeface="Ubuntu" panose="020B0504030602030204" pitchFamily="34" charset="0"/>
                  </a:rPr>
                  <a:t>EXPERTO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  <a:latin typeface="Ubuntu" panose="020B0504030602030204" pitchFamily="34" charset="0"/>
                  </a:rPr>
                  <a:t> EN MANEJO CLÍNICO DE URGENCIAS Y EN ATENCIÓN PREHOSPITALARIA</a:t>
                </a:r>
              </a:p>
            </p:txBody>
          </p:sp>
        </p:grp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97323067-CB6C-4FC5-8E14-69349C057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/>
            <a:stretch/>
          </p:blipFill>
          <p:spPr>
            <a:xfrm>
              <a:off x="2783872" y="1172429"/>
              <a:ext cx="990025" cy="1073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13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8CEDA42-E875-41E6-AD1E-0342DB580141}"/>
              </a:ext>
            </a:extLst>
          </p:cNvPr>
          <p:cNvSpPr/>
          <p:nvPr/>
        </p:nvSpPr>
        <p:spPr>
          <a:xfrm>
            <a:off x="5129095" y="4229099"/>
            <a:ext cx="4592052" cy="32312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CDF5D34-67D2-4042-8212-962E651F51BC}"/>
              </a:ext>
            </a:extLst>
          </p:cNvPr>
          <p:cNvSpPr/>
          <p:nvPr/>
        </p:nvSpPr>
        <p:spPr>
          <a:xfrm>
            <a:off x="360572" y="4234074"/>
            <a:ext cx="4556357" cy="323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72738" y="5011495"/>
            <a:ext cx="3903866" cy="17699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marR="0" lvl="0" indent="-285750"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Metodología activa y participativa </a:t>
            </a:r>
          </a:p>
          <a:p>
            <a:pPr marL="285750" marR="0" lvl="0" indent="-285750"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Enfoque práctico e investigativo </a:t>
            </a:r>
          </a:p>
          <a:p>
            <a:pPr marL="285750" marR="0" lvl="0" indent="-285750"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Interacción constante docente–estudiante </a:t>
            </a:r>
          </a:p>
          <a:p>
            <a:pPr marL="285750" marR="0" lvl="0" indent="-285750"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Aprendizaje colaborativo en entornos virtuales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2738" y="4379820"/>
            <a:ext cx="205056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METODOLOGÍA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4104" y="5027823"/>
            <a:ext cx="4077583" cy="2230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Fotocopia simple de Título Profesional o del Diploma Académico.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Fotocopia del Carnet de Identidad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Fotocopia de Certificado de Nacimiento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4 Fotografías 5x4 Traje Formal (5 de alto X 4 de ancho). Fondo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Steel blue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            (Código de color #4682B4 o RGB = 70 - 130 – 180)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B20E9E-20AD-4C86-AC9A-86CDD53ED63D}"/>
              </a:ext>
            </a:extLst>
          </p:cNvPr>
          <p:cNvSpPr txBox="1"/>
          <p:nvPr/>
        </p:nvSpPr>
        <p:spPr>
          <a:xfrm>
            <a:off x="5318329" y="4393161"/>
            <a:ext cx="167065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REQUISITOS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2CB4E59-471F-42C7-BD4C-98841A28380E}"/>
              </a:ext>
            </a:extLst>
          </p:cNvPr>
          <p:cNvCxnSpPr>
            <a:cxnSpLocks/>
          </p:cNvCxnSpPr>
          <p:nvPr/>
        </p:nvCxnSpPr>
        <p:spPr>
          <a:xfrm flipH="1">
            <a:off x="360572" y="4073982"/>
            <a:ext cx="9360576" cy="0"/>
          </a:xfrm>
          <a:prstGeom prst="line">
            <a:avLst/>
          </a:prstGeom>
          <a:ln w="12700"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7B23F97-F466-4BD0-8A56-335F0EC5A765}"/>
              </a:ext>
            </a:extLst>
          </p:cNvPr>
          <p:cNvCxnSpPr/>
          <p:nvPr/>
        </p:nvCxnSpPr>
        <p:spPr>
          <a:xfrm>
            <a:off x="661616" y="4870120"/>
            <a:ext cx="2895600" cy="0"/>
          </a:xfrm>
          <a:prstGeom prst="line">
            <a:avLst/>
          </a:prstGeom>
          <a:ln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FE9EDBC-ECE9-427C-B761-AA5C5F8EC829}"/>
              </a:ext>
            </a:extLst>
          </p:cNvPr>
          <p:cNvCxnSpPr/>
          <p:nvPr/>
        </p:nvCxnSpPr>
        <p:spPr>
          <a:xfrm>
            <a:off x="5424855" y="4874409"/>
            <a:ext cx="2895600" cy="0"/>
          </a:xfrm>
          <a:prstGeom prst="line">
            <a:avLst/>
          </a:prstGeom>
          <a:ln>
            <a:solidFill>
              <a:srgbClr val="D0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12 consejos para tener un perfil de LinkedIn perfecto">
            <a:extLst>
              <a:ext uri="{FF2B5EF4-FFF2-40B4-BE49-F238E27FC236}">
                <a16:creationId xmlns:a16="http://schemas.microsoft.com/office/drawing/2014/main" id="{733B0AC2-0DC9-47C5-B700-2E5826DCA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31603"/>
          <a:stretch/>
        </p:blipFill>
        <p:spPr bwMode="auto">
          <a:xfrm>
            <a:off x="360572" y="5102"/>
            <a:ext cx="9360576" cy="39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01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1428</TotalTime>
  <Words>580</Words>
  <Application>Microsoft Office PowerPoint</Application>
  <PresentationFormat>Personalizado</PresentationFormat>
  <Paragraphs>92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Arial MT</vt:lpstr>
      <vt:lpstr>Calibri</vt:lpstr>
      <vt:lpstr>Calibri Light</vt:lpstr>
      <vt:lpstr>MonSERRAT</vt:lpstr>
      <vt:lpstr>Montserrat</vt:lpstr>
      <vt:lpstr>Symbol</vt:lpstr>
      <vt:lpstr>Ubuntu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Carola Ribera Teran</dc:creator>
  <cp:lastModifiedBy>JEFE DE PG</cp:lastModifiedBy>
  <cp:revision>70</cp:revision>
  <dcterms:created xsi:type="dcterms:W3CDTF">2025-06-18T19:42:02Z</dcterms:created>
  <dcterms:modified xsi:type="dcterms:W3CDTF">2026-04-30T20:55:53Z</dcterms:modified>
</cp:coreProperties>
</file>